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6" d="100"/>
          <a:sy n="76" d="100"/>
        </p:scale>
        <p:origin x="96" y="2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3396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21654" y="2544247"/>
            <a:ext cx="4931093" cy="3141107"/>
          </a:xfrm>
          <a:prstGeom prst="rect">
            <a:avLst/>
          </a:prstGeom>
        </p:spPr>
      </p:pic>
      <p:sp>
        <p:nvSpPr>
          <p:cNvPr id="6" name="Text 1"/>
          <p:cNvSpPr/>
          <p:nvPr/>
        </p:nvSpPr>
        <p:spPr>
          <a:xfrm>
            <a:off x="833199" y="2173486"/>
            <a:ext cx="6665952" cy="833199"/>
          </a:xfrm>
          <a:prstGeom prst="rect">
            <a:avLst/>
          </a:prstGeom>
          <a:noFill/>
          <a:ln/>
        </p:spPr>
        <p:txBody>
          <a:bodyPr wrap="none" rtlCol="0" anchor="t"/>
          <a:lstStyle/>
          <a:p>
            <a:pPr marL="0" indent="0">
              <a:lnSpc>
                <a:spcPts val="6561"/>
              </a:lnSpc>
              <a:buNone/>
            </a:pPr>
            <a:r>
              <a:rPr lang="en-US" sz="5249" b="1" dirty="0">
                <a:solidFill>
                  <a:srgbClr val="000000"/>
                </a:solidFill>
                <a:latin typeface="p22-mackinac-pro" pitchFamily="34" charset="0"/>
                <a:ea typeface="p22-mackinac-pro" pitchFamily="34" charset="-122"/>
                <a:cs typeface="p22-mackinac-pro" pitchFamily="34" charset="-120"/>
              </a:rPr>
              <a:t>Title</a:t>
            </a:r>
            <a:endParaRPr lang="en-US" sz="5249" dirty="0"/>
          </a:p>
        </p:txBody>
      </p:sp>
      <p:sp>
        <p:nvSpPr>
          <p:cNvPr id="7" name="Text 2"/>
          <p:cNvSpPr/>
          <p:nvPr/>
        </p:nvSpPr>
        <p:spPr>
          <a:xfrm>
            <a:off x="833199" y="3339941"/>
            <a:ext cx="7477601" cy="1388745"/>
          </a:xfrm>
          <a:prstGeom prst="rect">
            <a:avLst/>
          </a:prstGeom>
          <a:noFill/>
          <a:ln/>
        </p:spPr>
        <p:txBody>
          <a:bodyPr wrap="square" rtlCol="0" anchor="t"/>
          <a:lstStyle/>
          <a:p>
            <a:pPr marL="0" indent="0">
              <a:lnSpc>
                <a:spcPts val="5468"/>
              </a:lnSpc>
              <a:buNone/>
            </a:pPr>
            <a:r>
              <a:rPr lang="en-US" sz="4374" b="1" dirty="0">
                <a:solidFill>
                  <a:srgbClr val="F44444"/>
                </a:solidFill>
                <a:latin typeface="p22-mackinac-pro" pitchFamily="34" charset="0"/>
                <a:ea typeface="p22-mackinac-pro" pitchFamily="34" charset="-122"/>
                <a:cs typeface="p22-mackinac-pro" pitchFamily="34" charset="-120"/>
              </a:rPr>
              <a:t>web development with word press </a:t>
            </a:r>
            <a:endParaRPr lang="en-US" sz="4374" dirty="0"/>
          </a:p>
        </p:txBody>
      </p:sp>
      <p:sp>
        <p:nvSpPr>
          <p:cNvPr id="8" name="Text 3"/>
          <p:cNvSpPr/>
          <p:nvPr/>
        </p:nvSpPr>
        <p:spPr>
          <a:xfrm>
            <a:off x="833199" y="5061942"/>
            <a:ext cx="7477601" cy="355402"/>
          </a:xfrm>
          <a:prstGeom prst="rect">
            <a:avLst/>
          </a:prstGeom>
          <a:noFill/>
          <a:ln/>
        </p:spPr>
        <p:txBody>
          <a:bodyPr wrap="none" rtlCol="0" anchor="t"/>
          <a:lstStyle/>
          <a:p>
            <a:pPr marL="0" indent="0">
              <a:lnSpc>
                <a:spcPts val="2799"/>
              </a:lnSpc>
              <a:buNone/>
            </a:pPr>
            <a:endParaRPr lang="en-US" sz="1750" dirty="0"/>
          </a:p>
        </p:txBody>
      </p:sp>
      <p:sp>
        <p:nvSpPr>
          <p:cNvPr id="11" name="Text 6"/>
          <p:cNvSpPr/>
          <p:nvPr/>
        </p:nvSpPr>
        <p:spPr>
          <a:xfrm>
            <a:off x="1299686" y="5667256"/>
            <a:ext cx="3611166" cy="388858"/>
          </a:xfrm>
          <a:prstGeom prst="rect">
            <a:avLst/>
          </a:prstGeom>
          <a:noFill/>
          <a:ln/>
        </p:spPr>
        <p:txBody>
          <a:bodyPr wrap="none" rtlCol="0" anchor="t"/>
          <a:lstStyle/>
          <a:p>
            <a:pPr marL="0" indent="0" algn="l">
              <a:lnSpc>
                <a:spcPts val="3062"/>
              </a:lnSpc>
              <a:buNone/>
            </a:pPr>
            <a:endParaRPr lang="en-US" sz="218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640794"/>
            <a:ext cx="7213402"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Ensuring Website Security</a:t>
            </a:r>
            <a:endParaRPr lang="en-US" sz="4374" dirty="0"/>
          </a:p>
        </p:txBody>
      </p:sp>
      <p:sp>
        <p:nvSpPr>
          <p:cNvPr id="5" name="Shape 2"/>
          <p:cNvSpPr/>
          <p:nvPr/>
        </p:nvSpPr>
        <p:spPr>
          <a:xfrm>
            <a:off x="2037993" y="1779508"/>
            <a:ext cx="1319213" cy="1280160"/>
          </a:xfrm>
          <a:prstGeom prst="roundRect">
            <a:avLst>
              <a:gd name="adj" fmla="val 7811"/>
            </a:avLst>
          </a:prstGeom>
          <a:solidFill>
            <a:srgbClr val="CCEEFF"/>
          </a:solidFill>
          <a:ln w="7620">
            <a:solidFill>
              <a:srgbClr val="B2D4E5"/>
            </a:solidFill>
            <a:prstDash val="solid"/>
          </a:ln>
        </p:spPr>
      </p:sp>
      <p:sp>
        <p:nvSpPr>
          <p:cNvPr id="6" name="Text 3"/>
          <p:cNvSpPr/>
          <p:nvPr/>
        </p:nvSpPr>
        <p:spPr>
          <a:xfrm>
            <a:off x="2267783" y="2197418"/>
            <a:ext cx="112752" cy="444341"/>
          </a:xfrm>
          <a:prstGeom prst="rect">
            <a:avLst/>
          </a:prstGeom>
          <a:noFill/>
          <a:ln/>
        </p:spPr>
        <p:txBody>
          <a:bodyPr wrap="none" rtlCol="0" anchor="t"/>
          <a:lstStyle/>
          <a:p>
            <a:pPr marL="0" indent="0" algn="ctr">
              <a:lnSpc>
                <a:spcPts val="3499"/>
              </a:lnSpc>
              <a:buNone/>
            </a:pPr>
            <a:r>
              <a:rPr lang="en-US" sz="2187" b="1" dirty="0">
                <a:solidFill>
                  <a:srgbClr val="272525"/>
                </a:solidFill>
                <a:latin typeface="p22-mackinac-pro" pitchFamily="34" charset="0"/>
                <a:ea typeface="p22-mackinac-pro" pitchFamily="34" charset="-122"/>
                <a:cs typeface="p22-mackinac-pro" pitchFamily="34" charset="-120"/>
              </a:rPr>
              <a:t>1</a:t>
            </a:r>
            <a:endParaRPr lang="en-US" sz="2187" dirty="0"/>
          </a:p>
        </p:txBody>
      </p:sp>
      <p:sp>
        <p:nvSpPr>
          <p:cNvPr id="7" name="Text 4"/>
          <p:cNvSpPr/>
          <p:nvPr/>
        </p:nvSpPr>
        <p:spPr>
          <a:xfrm>
            <a:off x="3579376" y="2001679"/>
            <a:ext cx="277749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Update Software</a:t>
            </a:r>
            <a:endParaRPr lang="en-US" sz="2187" dirty="0"/>
          </a:p>
        </p:txBody>
      </p:sp>
      <p:sp>
        <p:nvSpPr>
          <p:cNvPr id="8" name="Text 5"/>
          <p:cNvSpPr/>
          <p:nvPr/>
        </p:nvSpPr>
        <p:spPr>
          <a:xfrm>
            <a:off x="3579376" y="2482096"/>
            <a:ext cx="5765602" cy="355402"/>
          </a:xfrm>
          <a:prstGeom prst="rect">
            <a:avLst/>
          </a:prstGeom>
          <a:noFill/>
          <a:ln/>
        </p:spPr>
        <p:txBody>
          <a:bodyPr wrap="non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Regularly update WordPress core, themes, and plugins.</a:t>
            </a:r>
            <a:endParaRPr lang="en-US" sz="1750" dirty="0"/>
          </a:p>
        </p:txBody>
      </p:sp>
      <p:sp>
        <p:nvSpPr>
          <p:cNvPr id="9" name="Shape 6"/>
          <p:cNvSpPr/>
          <p:nvPr/>
        </p:nvSpPr>
        <p:spPr>
          <a:xfrm>
            <a:off x="3468291" y="3033980"/>
            <a:ext cx="9013031" cy="22205"/>
          </a:xfrm>
          <a:prstGeom prst="roundRect">
            <a:avLst>
              <a:gd name="adj" fmla="val 450302"/>
            </a:avLst>
          </a:prstGeom>
          <a:solidFill>
            <a:srgbClr val="B2D4E5"/>
          </a:solidFill>
          <a:ln/>
        </p:spPr>
      </p:sp>
      <p:sp>
        <p:nvSpPr>
          <p:cNvPr id="10" name="Shape 7"/>
          <p:cNvSpPr/>
          <p:nvPr/>
        </p:nvSpPr>
        <p:spPr>
          <a:xfrm>
            <a:off x="2037993" y="3170753"/>
            <a:ext cx="2638544" cy="1280160"/>
          </a:xfrm>
          <a:prstGeom prst="roundRect">
            <a:avLst>
              <a:gd name="adj" fmla="val 7811"/>
            </a:avLst>
          </a:prstGeom>
          <a:solidFill>
            <a:srgbClr val="CCEEFF"/>
          </a:solidFill>
          <a:ln w="7620">
            <a:solidFill>
              <a:srgbClr val="B2D4E5"/>
            </a:solidFill>
            <a:prstDash val="solid"/>
          </a:ln>
        </p:spPr>
      </p:sp>
      <p:sp>
        <p:nvSpPr>
          <p:cNvPr id="11" name="Text 8"/>
          <p:cNvSpPr/>
          <p:nvPr/>
        </p:nvSpPr>
        <p:spPr>
          <a:xfrm>
            <a:off x="2267783" y="3588663"/>
            <a:ext cx="161687" cy="444341"/>
          </a:xfrm>
          <a:prstGeom prst="rect">
            <a:avLst/>
          </a:prstGeom>
          <a:noFill/>
          <a:ln/>
        </p:spPr>
        <p:txBody>
          <a:bodyPr wrap="none" rtlCol="0" anchor="t"/>
          <a:lstStyle/>
          <a:p>
            <a:pPr marL="0" indent="0" algn="ctr">
              <a:lnSpc>
                <a:spcPts val="3499"/>
              </a:lnSpc>
              <a:buNone/>
            </a:pPr>
            <a:r>
              <a:rPr lang="en-US" sz="2187" b="1" dirty="0">
                <a:solidFill>
                  <a:srgbClr val="272525"/>
                </a:solidFill>
                <a:latin typeface="p22-mackinac-pro" pitchFamily="34" charset="0"/>
                <a:ea typeface="p22-mackinac-pro" pitchFamily="34" charset="-122"/>
                <a:cs typeface="p22-mackinac-pro" pitchFamily="34" charset="-120"/>
              </a:rPr>
              <a:t>2</a:t>
            </a:r>
            <a:endParaRPr lang="en-US" sz="2187" dirty="0"/>
          </a:p>
        </p:txBody>
      </p:sp>
      <p:sp>
        <p:nvSpPr>
          <p:cNvPr id="12" name="Text 9"/>
          <p:cNvSpPr/>
          <p:nvPr/>
        </p:nvSpPr>
        <p:spPr>
          <a:xfrm>
            <a:off x="4898707" y="3392924"/>
            <a:ext cx="2967395"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Use Secure Passwords</a:t>
            </a:r>
            <a:endParaRPr lang="en-US" sz="2187" dirty="0"/>
          </a:p>
        </p:txBody>
      </p:sp>
      <p:sp>
        <p:nvSpPr>
          <p:cNvPr id="13" name="Text 10"/>
          <p:cNvSpPr/>
          <p:nvPr/>
        </p:nvSpPr>
        <p:spPr>
          <a:xfrm>
            <a:off x="4898707" y="3873341"/>
            <a:ext cx="6346746" cy="355402"/>
          </a:xfrm>
          <a:prstGeom prst="rect">
            <a:avLst/>
          </a:prstGeom>
          <a:noFill/>
          <a:ln/>
        </p:spPr>
        <p:txBody>
          <a:bodyPr wrap="non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Implement strong passwords and two-factor authentication.</a:t>
            </a:r>
            <a:endParaRPr lang="en-US" sz="1750" dirty="0"/>
          </a:p>
        </p:txBody>
      </p:sp>
      <p:sp>
        <p:nvSpPr>
          <p:cNvPr id="14" name="Shape 11"/>
          <p:cNvSpPr/>
          <p:nvPr/>
        </p:nvSpPr>
        <p:spPr>
          <a:xfrm>
            <a:off x="4787622" y="4425226"/>
            <a:ext cx="7693700" cy="22205"/>
          </a:xfrm>
          <a:prstGeom prst="roundRect">
            <a:avLst>
              <a:gd name="adj" fmla="val 450302"/>
            </a:avLst>
          </a:prstGeom>
          <a:solidFill>
            <a:srgbClr val="B2D4E5"/>
          </a:solidFill>
          <a:ln/>
        </p:spPr>
      </p:sp>
      <p:sp>
        <p:nvSpPr>
          <p:cNvPr id="15" name="Shape 12"/>
          <p:cNvSpPr/>
          <p:nvPr/>
        </p:nvSpPr>
        <p:spPr>
          <a:xfrm>
            <a:off x="2037993" y="4561999"/>
            <a:ext cx="3957876" cy="1280160"/>
          </a:xfrm>
          <a:prstGeom prst="roundRect">
            <a:avLst>
              <a:gd name="adj" fmla="val 7811"/>
            </a:avLst>
          </a:prstGeom>
          <a:solidFill>
            <a:srgbClr val="CCEEFF"/>
          </a:solidFill>
          <a:ln w="7620">
            <a:solidFill>
              <a:srgbClr val="B2D4E5"/>
            </a:solidFill>
            <a:prstDash val="solid"/>
          </a:ln>
        </p:spPr>
      </p:sp>
      <p:sp>
        <p:nvSpPr>
          <p:cNvPr id="16" name="Text 13"/>
          <p:cNvSpPr/>
          <p:nvPr/>
        </p:nvSpPr>
        <p:spPr>
          <a:xfrm>
            <a:off x="2267783" y="4979908"/>
            <a:ext cx="166330" cy="444341"/>
          </a:xfrm>
          <a:prstGeom prst="rect">
            <a:avLst/>
          </a:prstGeom>
          <a:noFill/>
          <a:ln/>
        </p:spPr>
        <p:txBody>
          <a:bodyPr wrap="none" rtlCol="0" anchor="t"/>
          <a:lstStyle/>
          <a:p>
            <a:pPr marL="0" indent="0" algn="ctr">
              <a:lnSpc>
                <a:spcPts val="3499"/>
              </a:lnSpc>
              <a:buNone/>
            </a:pPr>
            <a:r>
              <a:rPr lang="en-US" sz="2187" b="1" dirty="0">
                <a:solidFill>
                  <a:srgbClr val="272525"/>
                </a:solidFill>
                <a:latin typeface="p22-mackinac-pro" pitchFamily="34" charset="0"/>
                <a:ea typeface="p22-mackinac-pro" pitchFamily="34" charset="-122"/>
                <a:cs typeface="p22-mackinac-pro" pitchFamily="34" charset="-120"/>
              </a:rPr>
              <a:t>3</a:t>
            </a:r>
            <a:endParaRPr lang="en-US" sz="2187" dirty="0"/>
          </a:p>
        </p:txBody>
      </p:sp>
      <p:sp>
        <p:nvSpPr>
          <p:cNvPr id="17" name="Text 14"/>
          <p:cNvSpPr/>
          <p:nvPr/>
        </p:nvSpPr>
        <p:spPr>
          <a:xfrm>
            <a:off x="6218039" y="4784169"/>
            <a:ext cx="3151108"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Install Security Plugins</a:t>
            </a:r>
            <a:endParaRPr lang="en-US" sz="2187" dirty="0"/>
          </a:p>
        </p:txBody>
      </p:sp>
      <p:sp>
        <p:nvSpPr>
          <p:cNvPr id="18" name="Text 15"/>
          <p:cNvSpPr/>
          <p:nvPr/>
        </p:nvSpPr>
        <p:spPr>
          <a:xfrm>
            <a:off x="6218039" y="5264587"/>
            <a:ext cx="5698927" cy="355402"/>
          </a:xfrm>
          <a:prstGeom prst="rect">
            <a:avLst/>
          </a:prstGeom>
          <a:noFill/>
          <a:ln/>
        </p:spPr>
        <p:txBody>
          <a:bodyPr wrap="non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Utilize reputable security plugins for added protection.</a:t>
            </a:r>
            <a:endParaRPr lang="en-US" sz="1750" dirty="0"/>
          </a:p>
        </p:txBody>
      </p:sp>
      <p:sp>
        <p:nvSpPr>
          <p:cNvPr id="19" name="Shape 16"/>
          <p:cNvSpPr/>
          <p:nvPr/>
        </p:nvSpPr>
        <p:spPr>
          <a:xfrm>
            <a:off x="6106954" y="5816471"/>
            <a:ext cx="6374368" cy="22205"/>
          </a:xfrm>
          <a:prstGeom prst="roundRect">
            <a:avLst>
              <a:gd name="adj" fmla="val 450302"/>
            </a:avLst>
          </a:prstGeom>
          <a:solidFill>
            <a:srgbClr val="B2D4E5"/>
          </a:solidFill>
          <a:ln/>
        </p:spPr>
      </p:sp>
      <p:sp>
        <p:nvSpPr>
          <p:cNvPr id="20" name="Shape 17"/>
          <p:cNvSpPr/>
          <p:nvPr/>
        </p:nvSpPr>
        <p:spPr>
          <a:xfrm>
            <a:off x="2037993" y="5953244"/>
            <a:ext cx="5277207" cy="1635562"/>
          </a:xfrm>
          <a:prstGeom prst="roundRect">
            <a:avLst>
              <a:gd name="adj" fmla="val 6113"/>
            </a:avLst>
          </a:prstGeom>
          <a:solidFill>
            <a:srgbClr val="CCEEFF"/>
          </a:solidFill>
          <a:ln w="7620">
            <a:solidFill>
              <a:srgbClr val="B2D4E5"/>
            </a:solidFill>
            <a:prstDash val="solid"/>
          </a:ln>
        </p:spPr>
      </p:sp>
      <p:sp>
        <p:nvSpPr>
          <p:cNvPr id="21" name="Text 18"/>
          <p:cNvSpPr/>
          <p:nvPr/>
        </p:nvSpPr>
        <p:spPr>
          <a:xfrm>
            <a:off x="2267783" y="6548795"/>
            <a:ext cx="175022" cy="444341"/>
          </a:xfrm>
          <a:prstGeom prst="rect">
            <a:avLst/>
          </a:prstGeom>
          <a:noFill/>
          <a:ln/>
        </p:spPr>
        <p:txBody>
          <a:bodyPr wrap="none" rtlCol="0" anchor="t"/>
          <a:lstStyle/>
          <a:p>
            <a:pPr marL="0" indent="0" algn="ctr">
              <a:lnSpc>
                <a:spcPts val="3499"/>
              </a:lnSpc>
              <a:buNone/>
            </a:pPr>
            <a:r>
              <a:rPr lang="en-US" sz="2187" b="1" dirty="0">
                <a:solidFill>
                  <a:srgbClr val="272525"/>
                </a:solidFill>
                <a:latin typeface="p22-mackinac-pro" pitchFamily="34" charset="0"/>
                <a:ea typeface="p22-mackinac-pro" pitchFamily="34" charset="-122"/>
                <a:cs typeface="p22-mackinac-pro" pitchFamily="34" charset="-120"/>
              </a:rPr>
              <a:t>4</a:t>
            </a:r>
            <a:endParaRPr lang="en-US" sz="2187" dirty="0"/>
          </a:p>
        </p:txBody>
      </p:sp>
      <p:sp>
        <p:nvSpPr>
          <p:cNvPr id="22" name="Text 19"/>
          <p:cNvSpPr/>
          <p:nvPr/>
        </p:nvSpPr>
        <p:spPr>
          <a:xfrm>
            <a:off x="7537371" y="6175415"/>
            <a:ext cx="277749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Regular Backups</a:t>
            </a:r>
            <a:endParaRPr lang="en-US" sz="2187" dirty="0"/>
          </a:p>
        </p:txBody>
      </p:sp>
      <p:sp>
        <p:nvSpPr>
          <p:cNvPr id="23" name="Text 20"/>
          <p:cNvSpPr/>
          <p:nvPr/>
        </p:nvSpPr>
        <p:spPr>
          <a:xfrm>
            <a:off x="7537371" y="6655832"/>
            <a:ext cx="4832866" cy="710803"/>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Set up automated backups to protect against data loss.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545794" y="552807"/>
            <a:ext cx="9538692" cy="1255157"/>
          </a:xfrm>
          <a:prstGeom prst="rect">
            <a:avLst/>
          </a:prstGeom>
          <a:noFill/>
          <a:ln/>
        </p:spPr>
        <p:txBody>
          <a:bodyPr wrap="square" rtlCol="0" anchor="t"/>
          <a:lstStyle/>
          <a:p>
            <a:pPr marL="0" indent="0">
              <a:lnSpc>
                <a:spcPts val="4941"/>
              </a:lnSpc>
              <a:buNone/>
            </a:pPr>
            <a:r>
              <a:rPr lang="en-US" sz="3953" b="1" dirty="0">
                <a:solidFill>
                  <a:srgbClr val="000000"/>
                </a:solidFill>
                <a:latin typeface="p22-mackinac-pro" pitchFamily="34" charset="0"/>
                <a:ea typeface="p22-mackinac-pro" pitchFamily="34" charset="-122"/>
                <a:cs typeface="p22-mackinac-pro" pitchFamily="34" charset="-120"/>
              </a:rPr>
              <a:t>Best practices for WordPress web development</a:t>
            </a:r>
            <a:endParaRPr lang="en-US" sz="3953" dirty="0"/>
          </a:p>
        </p:txBody>
      </p:sp>
      <p:sp>
        <p:nvSpPr>
          <p:cNvPr id="5" name="Text 2"/>
          <p:cNvSpPr/>
          <p:nvPr/>
        </p:nvSpPr>
        <p:spPr>
          <a:xfrm>
            <a:off x="2545794" y="2309813"/>
            <a:ext cx="2017276" cy="627459"/>
          </a:xfrm>
          <a:prstGeom prst="rect">
            <a:avLst/>
          </a:prstGeom>
          <a:noFill/>
          <a:ln/>
        </p:spPr>
        <p:txBody>
          <a:bodyPr wrap="square" rtlCol="0" anchor="t"/>
          <a:lstStyle/>
          <a:p>
            <a:pPr marL="0" indent="0">
              <a:lnSpc>
                <a:spcPts val="2471"/>
              </a:lnSpc>
              <a:buNone/>
            </a:pPr>
            <a:r>
              <a:rPr lang="en-US" sz="1977" b="1" dirty="0">
                <a:solidFill>
                  <a:srgbClr val="000000"/>
                </a:solidFill>
                <a:latin typeface="p22-mackinac-pro" pitchFamily="34" charset="0"/>
                <a:ea typeface="p22-mackinac-pro" pitchFamily="34" charset="-122"/>
                <a:cs typeface="p22-mackinac-pro" pitchFamily="34" charset="-120"/>
              </a:rPr>
              <a:t>User-friendly Navigation</a:t>
            </a:r>
            <a:endParaRPr lang="en-US" sz="1977" dirty="0"/>
          </a:p>
        </p:txBody>
      </p:sp>
      <p:sp>
        <p:nvSpPr>
          <p:cNvPr id="6" name="Text 3"/>
          <p:cNvSpPr/>
          <p:nvPr/>
        </p:nvSpPr>
        <p:spPr>
          <a:xfrm>
            <a:off x="2545794" y="3138011"/>
            <a:ext cx="2017276" cy="1928098"/>
          </a:xfrm>
          <a:prstGeom prst="rect">
            <a:avLst/>
          </a:prstGeom>
          <a:noFill/>
          <a:ln/>
        </p:spPr>
        <p:txBody>
          <a:bodyPr wrap="square" rtlCol="0" anchor="t"/>
          <a:lstStyle/>
          <a:p>
            <a:pPr marL="0" indent="0">
              <a:lnSpc>
                <a:spcPts val="2530"/>
              </a:lnSpc>
              <a:buNone/>
            </a:pPr>
            <a:r>
              <a:rPr lang="en-US" sz="1581" dirty="0">
                <a:solidFill>
                  <a:srgbClr val="272525"/>
                </a:solidFill>
                <a:latin typeface="Eudoxus Sans" pitchFamily="34" charset="0"/>
                <a:ea typeface="Eudoxus Sans" pitchFamily="34" charset="-122"/>
                <a:cs typeface="Eudoxus Sans" pitchFamily="34" charset="-120"/>
              </a:rPr>
              <a:t>Ensure clear and intuitive navigation to enhance the user experience and help visitors find information easily.</a:t>
            </a:r>
            <a:endParaRPr lang="en-US" sz="1581" dirty="0"/>
          </a:p>
        </p:txBody>
      </p:sp>
      <p:sp>
        <p:nvSpPr>
          <p:cNvPr id="7" name="Text 4"/>
          <p:cNvSpPr/>
          <p:nvPr/>
        </p:nvSpPr>
        <p:spPr>
          <a:xfrm>
            <a:off x="2545794" y="5246727"/>
            <a:ext cx="2017276" cy="1928098"/>
          </a:xfrm>
          <a:prstGeom prst="rect">
            <a:avLst/>
          </a:prstGeom>
          <a:noFill/>
          <a:ln/>
        </p:spPr>
        <p:txBody>
          <a:bodyPr wrap="square" rtlCol="0" anchor="t"/>
          <a:lstStyle/>
          <a:p>
            <a:pPr marL="0" indent="0">
              <a:lnSpc>
                <a:spcPts val="2530"/>
              </a:lnSpc>
              <a:buNone/>
            </a:pPr>
            <a:r>
              <a:rPr lang="en-US" sz="1581" dirty="0">
                <a:solidFill>
                  <a:srgbClr val="272525"/>
                </a:solidFill>
                <a:latin typeface="Eudoxus Sans" pitchFamily="34" charset="0"/>
                <a:ea typeface="Eudoxus Sans" pitchFamily="34" charset="-122"/>
                <a:cs typeface="Eudoxus Sans" pitchFamily="34" charset="-120"/>
              </a:rPr>
              <a:t>Use breadcrumbs, logical page hierarchies, and search functionality for seamless navigation.</a:t>
            </a:r>
            <a:endParaRPr lang="en-US" sz="1581" dirty="0"/>
          </a:p>
        </p:txBody>
      </p:sp>
      <p:sp>
        <p:nvSpPr>
          <p:cNvPr id="8" name="Text 5"/>
          <p:cNvSpPr/>
          <p:nvPr/>
        </p:nvSpPr>
        <p:spPr>
          <a:xfrm>
            <a:off x="5060513" y="2309813"/>
            <a:ext cx="2017276" cy="627459"/>
          </a:xfrm>
          <a:prstGeom prst="rect">
            <a:avLst/>
          </a:prstGeom>
          <a:noFill/>
          <a:ln/>
        </p:spPr>
        <p:txBody>
          <a:bodyPr wrap="square" rtlCol="0" anchor="t"/>
          <a:lstStyle/>
          <a:p>
            <a:pPr marL="0" indent="0">
              <a:lnSpc>
                <a:spcPts val="2471"/>
              </a:lnSpc>
              <a:buNone/>
            </a:pPr>
            <a:r>
              <a:rPr lang="en-US" sz="1977" b="1" dirty="0">
                <a:solidFill>
                  <a:srgbClr val="000000"/>
                </a:solidFill>
                <a:latin typeface="p22-mackinac-pro" pitchFamily="34" charset="0"/>
                <a:ea typeface="p22-mackinac-pro" pitchFamily="34" charset="-122"/>
                <a:cs typeface="p22-mackinac-pro" pitchFamily="34" charset="-120"/>
              </a:rPr>
              <a:t>Mobile Responsiveness</a:t>
            </a:r>
            <a:endParaRPr lang="en-US" sz="1977" dirty="0"/>
          </a:p>
        </p:txBody>
      </p:sp>
      <p:sp>
        <p:nvSpPr>
          <p:cNvPr id="9" name="Text 6"/>
          <p:cNvSpPr/>
          <p:nvPr/>
        </p:nvSpPr>
        <p:spPr>
          <a:xfrm>
            <a:off x="5060513" y="3138011"/>
            <a:ext cx="2017276" cy="2249448"/>
          </a:xfrm>
          <a:prstGeom prst="rect">
            <a:avLst/>
          </a:prstGeom>
          <a:noFill/>
          <a:ln/>
        </p:spPr>
        <p:txBody>
          <a:bodyPr wrap="square" rtlCol="0" anchor="t"/>
          <a:lstStyle/>
          <a:p>
            <a:pPr marL="0" indent="0">
              <a:lnSpc>
                <a:spcPts val="2530"/>
              </a:lnSpc>
              <a:buNone/>
            </a:pPr>
            <a:r>
              <a:rPr lang="en-US" sz="1581" dirty="0">
                <a:solidFill>
                  <a:srgbClr val="272525"/>
                </a:solidFill>
                <a:latin typeface="Eudoxus Sans" pitchFamily="34" charset="0"/>
                <a:ea typeface="Eudoxus Sans" pitchFamily="34" charset="-122"/>
                <a:cs typeface="Eudoxus Sans" pitchFamily="34" charset="-120"/>
              </a:rPr>
              <a:t>Optimize your WordPress site for mobile devices to reach a wider audience and improve search engine rankings.</a:t>
            </a:r>
            <a:endParaRPr lang="en-US" sz="1581" dirty="0"/>
          </a:p>
        </p:txBody>
      </p:sp>
      <p:sp>
        <p:nvSpPr>
          <p:cNvPr id="10" name="Text 7"/>
          <p:cNvSpPr/>
          <p:nvPr/>
        </p:nvSpPr>
        <p:spPr>
          <a:xfrm>
            <a:off x="5060513" y="5568077"/>
            <a:ext cx="2017276" cy="1285399"/>
          </a:xfrm>
          <a:prstGeom prst="rect">
            <a:avLst/>
          </a:prstGeom>
          <a:noFill/>
          <a:ln/>
        </p:spPr>
        <p:txBody>
          <a:bodyPr wrap="square" rtlCol="0" anchor="t"/>
          <a:lstStyle/>
          <a:p>
            <a:pPr marL="0" indent="0">
              <a:lnSpc>
                <a:spcPts val="2530"/>
              </a:lnSpc>
              <a:buNone/>
            </a:pPr>
            <a:r>
              <a:rPr lang="en-US" sz="1581" dirty="0">
                <a:solidFill>
                  <a:srgbClr val="272525"/>
                </a:solidFill>
                <a:latin typeface="Eudoxus Sans" pitchFamily="34" charset="0"/>
                <a:ea typeface="Eudoxus Sans" pitchFamily="34" charset="-122"/>
                <a:cs typeface="Eudoxus Sans" pitchFamily="34" charset="-120"/>
              </a:rPr>
              <a:t>Use responsive design, fast loading times, and mobile-friendly plugins.</a:t>
            </a:r>
            <a:endParaRPr lang="en-US" sz="1581" dirty="0"/>
          </a:p>
        </p:txBody>
      </p:sp>
      <p:sp>
        <p:nvSpPr>
          <p:cNvPr id="11" name="Text 8"/>
          <p:cNvSpPr/>
          <p:nvPr/>
        </p:nvSpPr>
        <p:spPr>
          <a:xfrm>
            <a:off x="7575233" y="2309813"/>
            <a:ext cx="2017276" cy="627459"/>
          </a:xfrm>
          <a:prstGeom prst="rect">
            <a:avLst/>
          </a:prstGeom>
          <a:noFill/>
          <a:ln/>
        </p:spPr>
        <p:txBody>
          <a:bodyPr wrap="square" rtlCol="0" anchor="t"/>
          <a:lstStyle/>
          <a:p>
            <a:pPr marL="0" indent="0">
              <a:lnSpc>
                <a:spcPts val="2471"/>
              </a:lnSpc>
              <a:buNone/>
            </a:pPr>
            <a:r>
              <a:rPr lang="en-US" sz="1977" b="1" dirty="0">
                <a:solidFill>
                  <a:srgbClr val="000000"/>
                </a:solidFill>
                <a:latin typeface="p22-mackinac-pro" pitchFamily="34" charset="0"/>
                <a:ea typeface="p22-mackinac-pro" pitchFamily="34" charset="-122"/>
                <a:cs typeface="p22-mackinac-pro" pitchFamily="34" charset="-120"/>
              </a:rPr>
              <a:t>Optimized Performance</a:t>
            </a:r>
            <a:endParaRPr lang="en-US" sz="1977" dirty="0"/>
          </a:p>
        </p:txBody>
      </p:sp>
      <p:sp>
        <p:nvSpPr>
          <p:cNvPr id="12" name="Text 9"/>
          <p:cNvSpPr/>
          <p:nvPr/>
        </p:nvSpPr>
        <p:spPr>
          <a:xfrm>
            <a:off x="7575233" y="3138011"/>
            <a:ext cx="2017276" cy="1928098"/>
          </a:xfrm>
          <a:prstGeom prst="rect">
            <a:avLst/>
          </a:prstGeom>
          <a:noFill/>
          <a:ln/>
        </p:spPr>
        <p:txBody>
          <a:bodyPr wrap="square" rtlCol="0" anchor="t"/>
          <a:lstStyle/>
          <a:p>
            <a:pPr marL="0" indent="0">
              <a:lnSpc>
                <a:spcPts val="2530"/>
              </a:lnSpc>
              <a:buNone/>
            </a:pPr>
            <a:r>
              <a:rPr lang="en-US" sz="1581" dirty="0">
                <a:solidFill>
                  <a:srgbClr val="272525"/>
                </a:solidFill>
                <a:latin typeface="Eudoxus Sans" pitchFamily="34" charset="0"/>
                <a:ea typeface="Eudoxus Sans" pitchFamily="34" charset="-122"/>
                <a:cs typeface="Eudoxus Sans" pitchFamily="34" charset="-120"/>
              </a:rPr>
              <a:t>Implement caching, minimize HTTP requests, and optimize images to improve site speed and user experience.</a:t>
            </a:r>
            <a:endParaRPr lang="en-US" sz="1581" dirty="0"/>
          </a:p>
        </p:txBody>
      </p:sp>
      <p:sp>
        <p:nvSpPr>
          <p:cNvPr id="13" name="Text 10"/>
          <p:cNvSpPr/>
          <p:nvPr/>
        </p:nvSpPr>
        <p:spPr>
          <a:xfrm>
            <a:off x="7575233" y="5246727"/>
            <a:ext cx="2017276" cy="1606748"/>
          </a:xfrm>
          <a:prstGeom prst="rect">
            <a:avLst/>
          </a:prstGeom>
          <a:noFill/>
          <a:ln/>
        </p:spPr>
        <p:txBody>
          <a:bodyPr wrap="square" rtlCol="0" anchor="t"/>
          <a:lstStyle/>
          <a:p>
            <a:pPr marL="0" indent="0">
              <a:lnSpc>
                <a:spcPts val="2530"/>
              </a:lnSpc>
              <a:buNone/>
            </a:pPr>
            <a:r>
              <a:rPr lang="en-US" sz="1581" dirty="0">
                <a:solidFill>
                  <a:srgbClr val="272525"/>
                </a:solidFill>
                <a:latin typeface="Eudoxus Sans" pitchFamily="34" charset="0"/>
                <a:ea typeface="Eudoxus Sans" pitchFamily="34" charset="-122"/>
                <a:cs typeface="Eudoxus Sans" pitchFamily="34" charset="-120"/>
              </a:rPr>
              <a:t>Regularly monitor and optimize website performance for faster loading times.</a:t>
            </a:r>
            <a:endParaRPr lang="en-US" sz="1581" dirty="0"/>
          </a:p>
        </p:txBody>
      </p:sp>
      <p:sp>
        <p:nvSpPr>
          <p:cNvPr id="14" name="Text 11"/>
          <p:cNvSpPr/>
          <p:nvPr/>
        </p:nvSpPr>
        <p:spPr>
          <a:xfrm>
            <a:off x="10089952" y="2309813"/>
            <a:ext cx="2017276" cy="627459"/>
          </a:xfrm>
          <a:prstGeom prst="rect">
            <a:avLst/>
          </a:prstGeom>
          <a:noFill/>
          <a:ln/>
        </p:spPr>
        <p:txBody>
          <a:bodyPr wrap="square" rtlCol="0" anchor="t"/>
          <a:lstStyle/>
          <a:p>
            <a:pPr marL="0" indent="0">
              <a:lnSpc>
                <a:spcPts val="2471"/>
              </a:lnSpc>
              <a:buNone/>
            </a:pPr>
            <a:r>
              <a:rPr lang="en-US" sz="1977" b="1" dirty="0">
                <a:solidFill>
                  <a:srgbClr val="000000"/>
                </a:solidFill>
                <a:latin typeface="p22-mackinac-pro" pitchFamily="34" charset="0"/>
                <a:ea typeface="p22-mackinac-pro" pitchFamily="34" charset="-122"/>
                <a:cs typeface="p22-mackinac-pro" pitchFamily="34" charset="-120"/>
              </a:rPr>
              <a:t>Security Measures</a:t>
            </a:r>
            <a:endParaRPr lang="en-US" sz="1977" dirty="0"/>
          </a:p>
        </p:txBody>
      </p:sp>
      <p:sp>
        <p:nvSpPr>
          <p:cNvPr id="15" name="Text 12"/>
          <p:cNvSpPr/>
          <p:nvPr/>
        </p:nvSpPr>
        <p:spPr>
          <a:xfrm>
            <a:off x="10089952" y="3138011"/>
            <a:ext cx="2017276" cy="2249448"/>
          </a:xfrm>
          <a:prstGeom prst="rect">
            <a:avLst/>
          </a:prstGeom>
          <a:noFill/>
          <a:ln/>
        </p:spPr>
        <p:txBody>
          <a:bodyPr wrap="square" rtlCol="0" anchor="t"/>
          <a:lstStyle/>
          <a:p>
            <a:pPr marL="0" indent="0">
              <a:lnSpc>
                <a:spcPts val="2530"/>
              </a:lnSpc>
              <a:buNone/>
            </a:pPr>
            <a:r>
              <a:rPr lang="en-US" sz="1581" dirty="0">
                <a:solidFill>
                  <a:srgbClr val="272525"/>
                </a:solidFill>
                <a:latin typeface="Eudoxus Sans" pitchFamily="34" charset="0"/>
                <a:ea typeface="Eudoxus Sans" pitchFamily="34" charset="-122"/>
                <a:cs typeface="Eudoxus Sans" pitchFamily="34" charset="-120"/>
              </a:rPr>
              <a:t>Enforce strong password policies, use SSL certificates, and regularly update themes and plugins to enhance website security.</a:t>
            </a:r>
            <a:endParaRPr lang="en-US" sz="1581" dirty="0"/>
          </a:p>
        </p:txBody>
      </p:sp>
      <p:sp>
        <p:nvSpPr>
          <p:cNvPr id="16" name="Text 13"/>
          <p:cNvSpPr/>
          <p:nvPr/>
        </p:nvSpPr>
        <p:spPr>
          <a:xfrm>
            <a:off x="10089952" y="5568077"/>
            <a:ext cx="2017276" cy="1928098"/>
          </a:xfrm>
          <a:prstGeom prst="rect">
            <a:avLst/>
          </a:prstGeom>
          <a:noFill/>
          <a:ln/>
        </p:spPr>
        <p:txBody>
          <a:bodyPr wrap="square" rtlCol="0" anchor="t"/>
          <a:lstStyle/>
          <a:p>
            <a:pPr marL="0" indent="0">
              <a:lnSpc>
                <a:spcPts val="2530"/>
              </a:lnSpc>
              <a:buNone/>
            </a:pPr>
            <a:r>
              <a:rPr lang="en-US" sz="1581" dirty="0">
                <a:solidFill>
                  <a:srgbClr val="272525"/>
                </a:solidFill>
                <a:latin typeface="Eudoxus Sans" pitchFamily="34" charset="0"/>
                <a:ea typeface="Eudoxus Sans" pitchFamily="34" charset="-122"/>
                <a:cs typeface="Eudoxus Sans" pitchFamily="34" charset="-120"/>
              </a:rPr>
              <a:t>Perform security audits, utilize firewalls, and implement security plugins to safeguard the WordPress site.</a:t>
            </a:r>
            <a:endParaRPr lang="en-US" sz="158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77654" y="2471142"/>
            <a:ext cx="4931093" cy="3287316"/>
          </a:xfrm>
          <a:prstGeom prst="rect">
            <a:avLst/>
          </a:prstGeom>
        </p:spPr>
      </p:pic>
      <p:sp>
        <p:nvSpPr>
          <p:cNvPr id="6" name="Text 1"/>
          <p:cNvSpPr/>
          <p:nvPr/>
        </p:nvSpPr>
        <p:spPr>
          <a:xfrm>
            <a:off x="6319599" y="2226469"/>
            <a:ext cx="7477601" cy="1666399"/>
          </a:xfrm>
          <a:prstGeom prst="rect">
            <a:avLst/>
          </a:prstGeom>
          <a:noFill/>
          <a:ln/>
        </p:spPr>
        <p:txBody>
          <a:bodyPr wrap="square" rtlCol="0" anchor="t"/>
          <a:lstStyle/>
          <a:p>
            <a:pPr marL="0" indent="0">
              <a:lnSpc>
                <a:spcPts val="6561"/>
              </a:lnSpc>
              <a:buNone/>
            </a:pPr>
            <a:r>
              <a:rPr lang="en-US" sz="5249" b="1" dirty="0">
                <a:solidFill>
                  <a:srgbClr val="000000"/>
                </a:solidFill>
                <a:latin typeface="p22-mackinac-pro" pitchFamily="34" charset="0"/>
                <a:ea typeface="p22-mackinac-pro" pitchFamily="34" charset="-122"/>
                <a:cs typeface="p22-mackinac-pro" pitchFamily="34" charset="-120"/>
              </a:rPr>
              <a:t>Conclusion and Next Steps</a:t>
            </a:r>
            <a:endParaRPr lang="en-US" sz="5249" dirty="0"/>
          </a:p>
        </p:txBody>
      </p:sp>
      <p:sp>
        <p:nvSpPr>
          <p:cNvPr id="7" name="Text 2"/>
          <p:cNvSpPr/>
          <p:nvPr/>
        </p:nvSpPr>
        <p:spPr>
          <a:xfrm>
            <a:off x="6319599" y="4226123"/>
            <a:ext cx="7477601" cy="1777008"/>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Now that you've learned about WordPress web development, it's time to put your knowledge into action. Consider creating a development environment to practice your skills, or start building your first WordPress website. Remember to stay updated on WordPress best practices for continuous improvement.</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4537710" y="3767614"/>
            <a:ext cx="5554980" cy="694373"/>
          </a:xfrm>
          <a:prstGeom prst="rect">
            <a:avLst/>
          </a:prstGeom>
          <a:noFill/>
          <a:ln/>
        </p:spPr>
        <p:txBody>
          <a:bodyPr wrap="none" rtlCol="0" anchor="t"/>
          <a:lstStyle/>
          <a:p>
            <a:pPr marL="0" indent="0" algn="ctr">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Thanking you </a:t>
            </a:r>
            <a:endParaRPr lang="en-US" sz="437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037993" y="3506986"/>
            <a:ext cx="2777490"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what is word press</a:t>
            </a:r>
            <a:endParaRPr lang="en-US" sz="2187" dirty="0"/>
          </a:p>
        </p:txBody>
      </p:sp>
      <p:sp>
        <p:nvSpPr>
          <p:cNvPr id="6" name="Text 2"/>
          <p:cNvSpPr/>
          <p:nvPr/>
        </p:nvSpPr>
        <p:spPr>
          <a:xfrm>
            <a:off x="2037993" y="4104084"/>
            <a:ext cx="10554414"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WordPress is a popular open-source content management system used to create websites, blogs, and online stores.</a:t>
            </a:r>
            <a:endParaRPr lang="en-US" sz="1750" dirty="0"/>
          </a:p>
        </p:txBody>
      </p:sp>
      <p:sp>
        <p:nvSpPr>
          <p:cNvPr id="7" name="Text 3"/>
          <p:cNvSpPr/>
          <p:nvPr/>
        </p:nvSpPr>
        <p:spPr>
          <a:xfrm>
            <a:off x="2037993" y="5148143"/>
            <a:ext cx="5349002" cy="347186"/>
          </a:xfrm>
          <a:prstGeom prst="rect">
            <a:avLst/>
          </a:prstGeom>
          <a:noFill/>
          <a:ln/>
        </p:spPr>
        <p:txBody>
          <a:bodyPr wrap="none" rtlCol="0" anchor="t"/>
          <a:lstStyle/>
          <a:p>
            <a:pPr marL="0" indent="0">
              <a:lnSpc>
                <a:spcPts val="2734"/>
              </a:lnSpc>
              <a:buNone/>
            </a:pPr>
            <a:r>
              <a:rPr lang="en-US" sz="2187" b="1" dirty="0">
                <a:solidFill>
                  <a:srgbClr val="995515"/>
                </a:solidFill>
                <a:latin typeface="p22-mackinac-pro" pitchFamily="34" charset="0"/>
                <a:ea typeface="p22-mackinac-pro" pitchFamily="34" charset="-122"/>
                <a:cs typeface="p22-mackinac-pro" pitchFamily="34" charset="-120"/>
              </a:rPr>
              <a:t>Definition of word press &amp; brief history</a:t>
            </a:r>
            <a:endParaRPr lang="en-US" sz="2187" dirty="0"/>
          </a:p>
        </p:txBody>
      </p:sp>
      <p:sp>
        <p:nvSpPr>
          <p:cNvPr id="8" name="Text 4"/>
          <p:cNvSpPr/>
          <p:nvPr/>
        </p:nvSpPr>
        <p:spPr>
          <a:xfrm>
            <a:off x="2393394" y="5828586"/>
            <a:ext cx="10199013" cy="1066205"/>
          </a:xfrm>
          <a:prstGeom prst="rect">
            <a:avLst/>
          </a:prstGeom>
          <a:noFill/>
          <a:ln/>
        </p:spPr>
        <p:txBody>
          <a:bodyPr wrap="square" rtlCol="0" anchor="t"/>
          <a:lstStyle/>
          <a:p>
            <a:pPr marL="342900" indent="-342900" algn="l">
              <a:lnSpc>
                <a:spcPts val="2799"/>
              </a:lnSpc>
              <a:buSzPct val="100000"/>
              <a:buChar char="•"/>
            </a:pPr>
            <a:r>
              <a:rPr lang="en-US" sz="1750" dirty="0">
                <a:solidFill>
                  <a:srgbClr val="272525"/>
                </a:solidFill>
                <a:latin typeface="Eudoxus Sans" pitchFamily="34" charset="0"/>
                <a:ea typeface="Eudoxus Sans" pitchFamily="34" charset="-122"/>
                <a:cs typeface="Eudoxus Sans" pitchFamily="34" charset="-120"/>
              </a:rPr>
              <a:t>WordPress, content management system (CMS) developed in 2003 by American blogger Matt Mullenweg and British blogger Mike Little. WordPress is most often used to create blogs, but the program is sufficiently flexible that it can be used to create and design any sort of website.</a:t>
            </a:r>
            <a:endParaRPr lang="en-US" sz="1750" dirty="0"/>
          </a:p>
        </p:txBody>
      </p:sp>
      <p:sp>
        <p:nvSpPr>
          <p:cNvPr id="9" name="Text 5"/>
          <p:cNvSpPr/>
          <p:nvPr/>
        </p:nvSpPr>
        <p:spPr>
          <a:xfrm>
            <a:off x="2037993" y="7144703"/>
            <a:ext cx="10554414"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751528"/>
            <a:ext cx="7477601" cy="2083118"/>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Benefits of using WordPress for web development</a:t>
            </a:r>
            <a:endParaRPr lang="en-US" sz="4374" dirty="0"/>
          </a:p>
        </p:txBody>
      </p:sp>
      <p:sp>
        <p:nvSpPr>
          <p:cNvPr id="6" name="Text 2"/>
          <p:cNvSpPr/>
          <p:nvPr/>
        </p:nvSpPr>
        <p:spPr>
          <a:xfrm>
            <a:off x="1188601" y="4167902"/>
            <a:ext cx="7122200" cy="710803"/>
          </a:xfrm>
          <a:prstGeom prst="rect">
            <a:avLst/>
          </a:prstGeom>
          <a:noFill/>
          <a:ln/>
        </p:spPr>
        <p:txBody>
          <a:bodyPr wrap="square" rtlCol="0" anchor="t"/>
          <a:lstStyle/>
          <a:p>
            <a:pPr marL="342900" indent="-342900" algn="l">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Flexibility:</a:t>
            </a:r>
            <a:r>
              <a:rPr lang="en-US" sz="1750" dirty="0">
                <a:solidFill>
                  <a:srgbClr val="272525"/>
                </a:solidFill>
                <a:latin typeface="Eudoxus Sans" pitchFamily="34" charset="0"/>
                <a:ea typeface="Eudoxus Sans" pitchFamily="34" charset="-122"/>
                <a:cs typeface="Eudoxus Sans" pitchFamily="34" charset="-120"/>
              </a:rPr>
              <a:t> WordPress offers a wide range of themes and plugins for customizing websites to meet specific needs.</a:t>
            </a:r>
            <a:endParaRPr lang="en-US" sz="1750" dirty="0"/>
          </a:p>
        </p:txBody>
      </p:sp>
      <p:sp>
        <p:nvSpPr>
          <p:cNvPr id="7" name="Text 3"/>
          <p:cNvSpPr/>
          <p:nvPr/>
        </p:nvSpPr>
        <p:spPr>
          <a:xfrm>
            <a:off x="1188601" y="4967526"/>
            <a:ext cx="7122200" cy="710803"/>
          </a:xfrm>
          <a:prstGeom prst="rect">
            <a:avLst/>
          </a:prstGeom>
          <a:noFill/>
          <a:ln/>
        </p:spPr>
        <p:txBody>
          <a:bodyPr wrap="square" rtlCol="0" anchor="t"/>
          <a:lstStyle/>
          <a:p>
            <a:pPr marL="342900" indent="-342900" algn="l">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User-Friendly:</a:t>
            </a:r>
            <a:r>
              <a:rPr lang="en-US" sz="1750" dirty="0">
                <a:solidFill>
                  <a:srgbClr val="272525"/>
                </a:solidFill>
                <a:latin typeface="Eudoxus Sans" pitchFamily="34" charset="0"/>
                <a:ea typeface="Eudoxus Sans" pitchFamily="34" charset="-122"/>
                <a:cs typeface="Eudoxus Sans" pitchFamily="34" charset="-120"/>
              </a:rPr>
              <a:t> Its intuitive interface makes it easy for non-technical users to update content and manage the site.</a:t>
            </a:r>
            <a:endParaRPr lang="en-US" sz="1750" dirty="0"/>
          </a:p>
        </p:txBody>
      </p:sp>
      <p:sp>
        <p:nvSpPr>
          <p:cNvPr id="8" name="Text 4"/>
          <p:cNvSpPr/>
          <p:nvPr/>
        </p:nvSpPr>
        <p:spPr>
          <a:xfrm>
            <a:off x="1188601" y="5767149"/>
            <a:ext cx="7122200" cy="710803"/>
          </a:xfrm>
          <a:prstGeom prst="rect">
            <a:avLst/>
          </a:prstGeom>
          <a:noFill/>
          <a:ln/>
        </p:spPr>
        <p:txBody>
          <a:bodyPr wrap="square" rtlCol="0" anchor="t"/>
          <a:lstStyle/>
          <a:p>
            <a:pPr marL="342900" indent="-342900" algn="l">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SEO-Friendly:</a:t>
            </a:r>
            <a:r>
              <a:rPr lang="en-US" sz="1750" dirty="0">
                <a:solidFill>
                  <a:srgbClr val="272525"/>
                </a:solidFill>
                <a:latin typeface="Eudoxus Sans" pitchFamily="34" charset="0"/>
                <a:ea typeface="Eudoxus Sans" pitchFamily="34" charset="-122"/>
                <a:cs typeface="Eudoxus Sans" pitchFamily="34" charset="-120"/>
              </a:rPr>
              <a:t> WordPress is built with SEO in mind, allowing for better visibility and ranking on search engines.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3172"/>
          </a:xfrm>
          <a:prstGeom prst="rect">
            <a:avLst/>
          </a:prstGeom>
          <a:solidFill>
            <a:srgbClr val="FFFFFF">
              <a:alpha val="75000"/>
            </a:srgbClr>
          </a:solidFill>
          <a:ln/>
        </p:spPr>
      </p:sp>
      <p:sp>
        <p:nvSpPr>
          <p:cNvPr id="4" name="Text 1"/>
          <p:cNvSpPr/>
          <p:nvPr/>
        </p:nvSpPr>
        <p:spPr>
          <a:xfrm>
            <a:off x="2105501" y="603171"/>
            <a:ext cx="7932182" cy="411361"/>
          </a:xfrm>
          <a:prstGeom prst="rect">
            <a:avLst/>
          </a:prstGeom>
          <a:noFill/>
          <a:ln/>
        </p:spPr>
        <p:txBody>
          <a:bodyPr wrap="none" rtlCol="0" anchor="t"/>
          <a:lstStyle/>
          <a:p>
            <a:pPr marL="0" indent="0">
              <a:lnSpc>
                <a:spcPts val="3239"/>
              </a:lnSpc>
              <a:buNone/>
            </a:pPr>
            <a:r>
              <a:rPr lang="en-US" sz="2591" b="1" dirty="0">
                <a:solidFill>
                  <a:srgbClr val="F44444"/>
                </a:solidFill>
                <a:latin typeface="p22-mackinac-pro" pitchFamily="34" charset="0"/>
                <a:ea typeface="p22-mackinac-pro" pitchFamily="34" charset="-122"/>
                <a:cs typeface="p22-mackinac-pro" pitchFamily="34" charset="-120"/>
              </a:rPr>
              <a:t>Installation process of word press with live sever </a:t>
            </a:r>
            <a:endParaRPr lang="en-US" sz="2591" dirty="0"/>
          </a:p>
        </p:txBody>
      </p:sp>
      <p:pic>
        <p:nvPicPr>
          <p:cNvPr id="5" name="Image 1" descr="preencoded.png"/>
          <p:cNvPicPr>
            <a:picLocks noChangeAspect="1"/>
          </p:cNvPicPr>
          <p:nvPr/>
        </p:nvPicPr>
        <p:blipFill>
          <a:blip r:embed="rId4"/>
          <a:stretch>
            <a:fillRect/>
          </a:stretch>
        </p:blipFill>
        <p:spPr>
          <a:xfrm>
            <a:off x="2105501" y="1507927"/>
            <a:ext cx="3115985" cy="3776901"/>
          </a:xfrm>
          <a:prstGeom prst="rect">
            <a:avLst/>
          </a:prstGeom>
        </p:spPr>
      </p:pic>
      <p:sp>
        <p:nvSpPr>
          <p:cNvPr id="6" name="Text 2"/>
          <p:cNvSpPr/>
          <p:nvPr/>
        </p:nvSpPr>
        <p:spPr>
          <a:xfrm>
            <a:off x="2105501" y="5531525"/>
            <a:ext cx="2741890" cy="342662"/>
          </a:xfrm>
          <a:prstGeom prst="rect">
            <a:avLst/>
          </a:prstGeom>
          <a:noFill/>
          <a:ln/>
        </p:spPr>
        <p:txBody>
          <a:bodyPr wrap="none" rtlCol="0" anchor="t"/>
          <a:lstStyle/>
          <a:p>
            <a:pPr marL="0" indent="0">
              <a:lnSpc>
                <a:spcPts val="2699"/>
              </a:lnSpc>
              <a:buNone/>
            </a:pPr>
            <a:endParaRPr lang="en-US" sz="2159" dirty="0"/>
          </a:p>
        </p:txBody>
      </p:sp>
      <p:sp>
        <p:nvSpPr>
          <p:cNvPr id="7" name="Text 3"/>
          <p:cNvSpPr/>
          <p:nvPr/>
        </p:nvSpPr>
        <p:spPr>
          <a:xfrm>
            <a:off x="2105501" y="6093500"/>
            <a:ext cx="3115985" cy="350877"/>
          </a:xfrm>
          <a:prstGeom prst="rect">
            <a:avLst/>
          </a:prstGeom>
          <a:noFill/>
          <a:ln/>
        </p:spPr>
        <p:txBody>
          <a:bodyPr wrap="none" rtlCol="0" anchor="t"/>
          <a:lstStyle/>
          <a:p>
            <a:pPr marL="0" indent="0">
              <a:lnSpc>
                <a:spcPts val="2764"/>
              </a:lnSpc>
              <a:buNone/>
            </a:pPr>
            <a:endParaRPr lang="en-US" sz="1727" dirty="0"/>
          </a:p>
        </p:txBody>
      </p:sp>
      <p:pic>
        <p:nvPicPr>
          <p:cNvPr id="8" name="Image 2" descr="preencoded.png"/>
          <p:cNvPicPr>
            <a:picLocks noChangeAspect="1"/>
          </p:cNvPicPr>
          <p:nvPr/>
        </p:nvPicPr>
        <p:blipFill>
          <a:blip r:embed="rId5"/>
          <a:stretch>
            <a:fillRect/>
          </a:stretch>
        </p:blipFill>
        <p:spPr>
          <a:xfrm>
            <a:off x="5764173" y="1507927"/>
            <a:ext cx="3115985" cy="4154567"/>
          </a:xfrm>
          <a:prstGeom prst="rect">
            <a:avLst/>
          </a:prstGeom>
        </p:spPr>
      </p:pic>
      <p:sp>
        <p:nvSpPr>
          <p:cNvPr id="9" name="Text 4"/>
          <p:cNvSpPr/>
          <p:nvPr/>
        </p:nvSpPr>
        <p:spPr>
          <a:xfrm>
            <a:off x="5764173" y="5909191"/>
            <a:ext cx="2741890" cy="342662"/>
          </a:xfrm>
          <a:prstGeom prst="rect">
            <a:avLst/>
          </a:prstGeom>
          <a:noFill/>
          <a:ln/>
        </p:spPr>
        <p:txBody>
          <a:bodyPr wrap="none" rtlCol="0" anchor="t"/>
          <a:lstStyle/>
          <a:p>
            <a:pPr marL="0" indent="0">
              <a:lnSpc>
                <a:spcPts val="2699"/>
              </a:lnSpc>
              <a:buNone/>
            </a:pPr>
            <a:endParaRPr lang="en-US" sz="2159" dirty="0"/>
          </a:p>
        </p:txBody>
      </p:sp>
      <p:sp>
        <p:nvSpPr>
          <p:cNvPr id="10" name="Text 5"/>
          <p:cNvSpPr/>
          <p:nvPr/>
        </p:nvSpPr>
        <p:spPr>
          <a:xfrm>
            <a:off x="5764173" y="6471166"/>
            <a:ext cx="3115985" cy="350877"/>
          </a:xfrm>
          <a:prstGeom prst="rect">
            <a:avLst/>
          </a:prstGeom>
          <a:noFill/>
          <a:ln/>
        </p:spPr>
        <p:txBody>
          <a:bodyPr wrap="none" rtlCol="0" anchor="t"/>
          <a:lstStyle/>
          <a:p>
            <a:pPr marL="0" indent="0">
              <a:lnSpc>
                <a:spcPts val="2764"/>
              </a:lnSpc>
              <a:buNone/>
            </a:pPr>
            <a:endParaRPr lang="en-US" sz="1727" dirty="0"/>
          </a:p>
        </p:txBody>
      </p:sp>
      <p:pic>
        <p:nvPicPr>
          <p:cNvPr id="11" name="Image 3" descr="preencoded.png"/>
          <p:cNvPicPr>
            <a:picLocks noChangeAspect="1"/>
          </p:cNvPicPr>
          <p:nvPr/>
        </p:nvPicPr>
        <p:blipFill>
          <a:blip r:embed="rId6"/>
          <a:stretch>
            <a:fillRect/>
          </a:stretch>
        </p:blipFill>
        <p:spPr>
          <a:xfrm>
            <a:off x="9422844" y="1507927"/>
            <a:ext cx="3115985" cy="4765119"/>
          </a:xfrm>
          <a:prstGeom prst="rect">
            <a:avLst/>
          </a:prstGeom>
        </p:spPr>
      </p:pic>
      <p:sp>
        <p:nvSpPr>
          <p:cNvPr id="12" name="Text 6"/>
          <p:cNvSpPr/>
          <p:nvPr/>
        </p:nvSpPr>
        <p:spPr>
          <a:xfrm>
            <a:off x="9422844" y="6519743"/>
            <a:ext cx="2741890" cy="342662"/>
          </a:xfrm>
          <a:prstGeom prst="rect">
            <a:avLst/>
          </a:prstGeom>
          <a:noFill/>
          <a:ln/>
        </p:spPr>
        <p:txBody>
          <a:bodyPr wrap="none" rtlCol="0" anchor="t"/>
          <a:lstStyle/>
          <a:p>
            <a:pPr marL="0" indent="0">
              <a:lnSpc>
                <a:spcPts val="2699"/>
              </a:lnSpc>
              <a:buNone/>
            </a:pPr>
            <a:endParaRPr lang="en-US" sz="2159" dirty="0"/>
          </a:p>
        </p:txBody>
      </p:sp>
      <p:sp>
        <p:nvSpPr>
          <p:cNvPr id="13" name="Text 7"/>
          <p:cNvSpPr/>
          <p:nvPr/>
        </p:nvSpPr>
        <p:spPr>
          <a:xfrm>
            <a:off x="9422844" y="7081718"/>
            <a:ext cx="3115985" cy="350877"/>
          </a:xfrm>
          <a:prstGeom prst="rect">
            <a:avLst/>
          </a:prstGeom>
          <a:noFill/>
          <a:ln/>
        </p:spPr>
        <p:txBody>
          <a:bodyPr wrap="none" rtlCol="0" anchor="t"/>
          <a:lstStyle/>
          <a:p>
            <a:pPr marL="0" indent="0">
              <a:lnSpc>
                <a:spcPts val="2764"/>
              </a:lnSpc>
              <a:buNone/>
            </a:pPr>
            <a:endParaRPr lang="en-US" sz="1727"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428155"/>
            <a:ext cx="7399973"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Setting up a WordPress site</a:t>
            </a:r>
            <a:endParaRPr lang="en-US" sz="4374" dirty="0"/>
          </a:p>
        </p:txBody>
      </p:sp>
      <p:sp>
        <p:nvSpPr>
          <p:cNvPr id="5" name="Shape 2"/>
          <p:cNvSpPr/>
          <p:nvPr/>
        </p:nvSpPr>
        <p:spPr>
          <a:xfrm>
            <a:off x="2037993" y="2566868"/>
            <a:ext cx="5166122" cy="2006203"/>
          </a:xfrm>
          <a:prstGeom prst="roundRect">
            <a:avLst>
              <a:gd name="adj" fmla="val 4984"/>
            </a:avLst>
          </a:prstGeom>
          <a:solidFill>
            <a:srgbClr val="CCEEFF"/>
          </a:solidFill>
          <a:ln w="7620">
            <a:solidFill>
              <a:srgbClr val="B2D4E5"/>
            </a:solidFill>
            <a:prstDash val="solid"/>
          </a:ln>
        </p:spPr>
      </p:sp>
      <p:sp>
        <p:nvSpPr>
          <p:cNvPr id="6" name="Text 3"/>
          <p:cNvSpPr/>
          <p:nvPr/>
        </p:nvSpPr>
        <p:spPr>
          <a:xfrm>
            <a:off x="2267783" y="2796659"/>
            <a:ext cx="4063841"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Choose a Domain and Hosting</a:t>
            </a:r>
            <a:endParaRPr lang="en-US" sz="2187" dirty="0"/>
          </a:p>
        </p:txBody>
      </p:sp>
      <p:sp>
        <p:nvSpPr>
          <p:cNvPr id="7" name="Text 4"/>
          <p:cNvSpPr/>
          <p:nvPr/>
        </p:nvSpPr>
        <p:spPr>
          <a:xfrm>
            <a:off x="2267783" y="3277076"/>
            <a:ext cx="4706541"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Select a domain name that reflects your brand and reliable hosting to ensure your site's performance.</a:t>
            </a:r>
            <a:endParaRPr lang="en-US" sz="1750" dirty="0"/>
          </a:p>
        </p:txBody>
      </p:sp>
      <p:sp>
        <p:nvSpPr>
          <p:cNvPr id="8" name="Shape 5"/>
          <p:cNvSpPr/>
          <p:nvPr/>
        </p:nvSpPr>
        <p:spPr>
          <a:xfrm>
            <a:off x="7426285" y="2566868"/>
            <a:ext cx="5166122" cy="2006203"/>
          </a:xfrm>
          <a:prstGeom prst="roundRect">
            <a:avLst>
              <a:gd name="adj" fmla="val 4984"/>
            </a:avLst>
          </a:prstGeom>
          <a:solidFill>
            <a:srgbClr val="CCEEFF"/>
          </a:solidFill>
          <a:ln w="7620">
            <a:solidFill>
              <a:srgbClr val="B2D4E5"/>
            </a:solidFill>
            <a:prstDash val="solid"/>
          </a:ln>
        </p:spPr>
      </p:sp>
      <p:sp>
        <p:nvSpPr>
          <p:cNvPr id="9" name="Text 6"/>
          <p:cNvSpPr/>
          <p:nvPr/>
        </p:nvSpPr>
        <p:spPr>
          <a:xfrm>
            <a:off x="7656076" y="2796659"/>
            <a:ext cx="277749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Install WordPress</a:t>
            </a:r>
            <a:endParaRPr lang="en-US" sz="2187" dirty="0"/>
          </a:p>
        </p:txBody>
      </p:sp>
      <p:sp>
        <p:nvSpPr>
          <p:cNvPr id="10" name="Text 7"/>
          <p:cNvSpPr/>
          <p:nvPr/>
        </p:nvSpPr>
        <p:spPr>
          <a:xfrm>
            <a:off x="7656076" y="3277076"/>
            <a:ext cx="4706541"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Follow the simple installation process to get WordPress up and running on your hosting server.</a:t>
            </a:r>
            <a:endParaRPr lang="en-US" sz="1750" dirty="0"/>
          </a:p>
        </p:txBody>
      </p:sp>
      <p:sp>
        <p:nvSpPr>
          <p:cNvPr id="11" name="Shape 8"/>
          <p:cNvSpPr/>
          <p:nvPr/>
        </p:nvSpPr>
        <p:spPr>
          <a:xfrm>
            <a:off x="2037993" y="4795242"/>
            <a:ext cx="5166122" cy="2006203"/>
          </a:xfrm>
          <a:prstGeom prst="roundRect">
            <a:avLst>
              <a:gd name="adj" fmla="val 4984"/>
            </a:avLst>
          </a:prstGeom>
          <a:solidFill>
            <a:srgbClr val="CCEEFF"/>
          </a:solidFill>
          <a:ln w="7620">
            <a:solidFill>
              <a:srgbClr val="B2D4E5"/>
            </a:solidFill>
            <a:prstDash val="solid"/>
          </a:ln>
        </p:spPr>
      </p:sp>
      <p:sp>
        <p:nvSpPr>
          <p:cNvPr id="12" name="Text 9"/>
          <p:cNvSpPr/>
          <p:nvPr/>
        </p:nvSpPr>
        <p:spPr>
          <a:xfrm>
            <a:off x="2267783" y="5025033"/>
            <a:ext cx="3053953"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Customize Permalinks</a:t>
            </a:r>
            <a:endParaRPr lang="en-US" sz="2187" dirty="0"/>
          </a:p>
        </p:txBody>
      </p:sp>
      <p:sp>
        <p:nvSpPr>
          <p:cNvPr id="13" name="Text 10"/>
          <p:cNvSpPr/>
          <p:nvPr/>
        </p:nvSpPr>
        <p:spPr>
          <a:xfrm>
            <a:off x="2267783" y="5505450"/>
            <a:ext cx="4706541"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Optimize your site's URLs for search engines and visitors by setting up SEO-friendly permalinks.</a:t>
            </a:r>
            <a:endParaRPr lang="en-US" sz="1750" dirty="0"/>
          </a:p>
        </p:txBody>
      </p:sp>
      <p:sp>
        <p:nvSpPr>
          <p:cNvPr id="14" name="Shape 11"/>
          <p:cNvSpPr/>
          <p:nvPr/>
        </p:nvSpPr>
        <p:spPr>
          <a:xfrm>
            <a:off x="7426285" y="4795242"/>
            <a:ext cx="5166122" cy="2006203"/>
          </a:xfrm>
          <a:prstGeom prst="roundRect">
            <a:avLst>
              <a:gd name="adj" fmla="val 4984"/>
            </a:avLst>
          </a:prstGeom>
          <a:solidFill>
            <a:srgbClr val="CCEEFF"/>
          </a:solidFill>
          <a:ln w="7620">
            <a:solidFill>
              <a:srgbClr val="B2D4E5"/>
            </a:solidFill>
            <a:prstDash val="solid"/>
          </a:ln>
        </p:spPr>
      </p:sp>
      <p:sp>
        <p:nvSpPr>
          <p:cNvPr id="15" name="Text 12"/>
          <p:cNvSpPr/>
          <p:nvPr/>
        </p:nvSpPr>
        <p:spPr>
          <a:xfrm>
            <a:off x="7656076" y="5025033"/>
            <a:ext cx="2840236"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Set Up Basic Settings</a:t>
            </a:r>
            <a:endParaRPr lang="en-US" sz="2187" dirty="0"/>
          </a:p>
        </p:txBody>
      </p:sp>
      <p:sp>
        <p:nvSpPr>
          <p:cNvPr id="16" name="Text 13"/>
          <p:cNvSpPr/>
          <p:nvPr/>
        </p:nvSpPr>
        <p:spPr>
          <a:xfrm>
            <a:off x="7656076" y="5505450"/>
            <a:ext cx="4706541"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Configure site title, tagline, timezone, and other essential settings to personalize your WordPress site.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21654" y="2838926"/>
            <a:ext cx="4931093" cy="2551748"/>
          </a:xfrm>
          <a:prstGeom prst="rect">
            <a:avLst/>
          </a:prstGeom>
        </p:spPr>
      </p:pic>
      <p:sp>
        <p:nvSpPr>
          <p:cNvPr id="6" name="Text 1"/>
          <p:cNvSpPr/>
          <p:nvPr/>
        </p:nvSpPr>
        <p:spPr>
          <a:xfrm>
            <a:off x="833199" y="1707237"/>
            <a:ext cx="7477601" cy="1388745"/>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Choosing and Customizing a Theme</a:t>
            </a:r>
            <a:endParaRPr lang="en-US" sz="4374" dirty="0"/>
          </a:p>
        </p:txBody>
      </p:sp>
      <p:sp>
        <p:nvSpPr>
          <p:cNvPr id="7" name="Text 2"/>
          <p:cNvSpPr/>
          <p:nvPr/>
        </p:nvSpPr>
        <p:spPr>
          <a:xfrm>
            <a:off x="833199" y="3429238"/>
            <a:ext cx="7477601" cy="1777008"/>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When selecting a theme for your WordPress site, consider design, responsiveness, and customization options. Choose a theme that aligns with your brand and site goals. After choosing a theme, customize it by adding a logo, changing colors, and adjusting layouts to match your brand aesthetic.</a:t>
            </a:r>
            <a:endParaRPr lang="en-US" sz="1750" dirty="0"/>
          </a:p>
        </p:txBody>
      </p:sp>
      <p:sp>
        <p:nvSpPr>
          <p:cNvPr id="8" name="Text 3"/>
          <p:cNvSpPr/>
          <p:nvPr/>
        </p:nvSpPr>
        <p:spPr>
          <a:xfrm>
            <a:off x="833199" y="5456158"/>
            <a:ext cx="7477601"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Ensure the selected theme is user-friendly and provides a seamless experience for site visitors. Prioritize responsiveness and performance to create an engaging and effective online presence.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037993" y="1929408"/>
            <a:ext cx="8211979"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Adding and managing content</a:t>
            </a:r>
            <a:endParaRPr lang="en-US" sz="4374" dirty="0"/>
          </a:p>
        </p:txBody>
      </p:sp>
      <p:sp>
        <p:nvSpPr>
          <p:cNvPr id="7" name="Text 3"/>
          <p:cNvSpPr/>
          <p:nvPr/>
        </p:nvSpPr>
        <p:spPr>
          <a:xfrm>
            <a:off x="2037993" y="2957036"/>
            <a:ext cx="10554414"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Adding and managing content in WordPress is a seamless process. The user-friendly interface allows for easy creation and updating of pages, posts, and media. You can also schedule content publication and categorize posts for better organization.</a:t>
            </a:r>
            <a:endParaRPr lang="en-US" sz="1750" dirty="0"/>
          </a:p>
        </p:txBody>
      </p:sp>
      <p:sp>
        <p:nvSpPr>
          <p:cNvPr id="8" name="Text 4"/>
          <p:cNvSpPr/>
          <p:nvPr/>
        </p:nvSpPr>
        <p:spPr>
          <a:xfrm>
            <a:off x="2037993" y="4273153"/>
            <a:ext cx="10554414"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Additionally, the built-in media library simplifies the management of images, videos, and audio files. You can optimize images directly within the platform, ensuring fast load times for your website.</a:t>
            </a:r>
            <a:endParaRPr lang="en-US" sz="1750" dirty="0"/>
          </a:p>
        </p:txBody>
      </p:sp>
      <p:sp>
        <p:nvSpPr>
          <p:cNvPr id="9" name="Text 5"/>
          <p:cNvSpPr/>
          <p:nvPr/>
        </p:nvSpPr>
        <p:spPr>
          <a:xfrm>
            <a:off x="2037993" y="5233868"/>
            <a:ext cx="10554414"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With the ability to customize permalinks and use tags and categories, WordPress offers a comprehensive content management experience. It also supports multi-author collaboration, allowing for efficient content creation and editing.</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2265283"/>
            <a:ext cx="9220676"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Installing and configuring plugins</a:t>
            </a:r>
            <a:endParaRPr lang="en-US" sz="4374" dirty="0"/>
          </a:p>
        </p:txBody>
      </p:sp>
      <p:pic>
        <p:nvPicPr>
          <p:cNvPr id="5" name="Image 1" descr="preencoded.png"/>
          <p:cNvPicPr>
            <a:picLocks noChangeAspect="1"/>
          </p:cNvPicPr>
          <p:nvPr/>
        </p:nvPicPr>
        <p:blipFill>
          <a:blip r:embed="rId4"/>
          <a:stretch>
            <a:fillRect/>
          </a:stretch>
        </p:blipFill>
        <p:spPr>
          <a:xfrm>
            <a:off x="2037993" y="3403997"/>
            <a:ext cx="444341" cy="444341"/>
          </a:xfrm>
          <a:prstGeom prst="rect">
            <a:avLst/>
          </a:prstGeom>
        </p:spPr>
      </p:pic>
      <p:sp>
        <p:nvSpPr>
          <p:cNvPr id="6" name="Text 2"/>
          <p:cNvSpPr/>
          <p:nvPr/>
        </p:nvSpPr>
        <p:spPr>
          <a:xfrm>
            <a:off x="2037993" y="4070509"/>
            <a:ext cx="277749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Installation Process</a:t>
            </a:r>
            <a:endParaRPr lang="en-US" sz="2187" dirty="0"/>
          </a:p>
        </p:txBody>
      </p:sp>
      <p:sp>
        <p:nvSpPr>
          <p:cNvPr id="7" name="Text 3"/>
          <p:cNvSpPr/>
          <p:nvPr/>
        </p:nvSpPr>
        <p:spPr>
          <a:xfrm>
            <a:off x="2037993" y="4550926"/>
            <a:ext cx="3295888" cy="1066205"/>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Learn how to install plugins seamlessly to enhance functionality.</a:t>
            </a:r>
            <a:endParaRPr lang="en-US" sz="1750" dirty="0"/>
          </a:p>
        </p:txBody>
      </p:sp>
      <p:pic>
        <p:nvPicPr>
          <p:cNvPr id="8" name="Image 2" descr="preencoded.png"/>
          <p:cNvPicPr>
            <a:picLocks noChangeAspect="1"/>
          </p:cNvPicPr>
          <p:nvPr/>
        </p:nvPicPr>
        <p:blipFill>
          <a:blip r:embed="rId5"/>
          <a:stretch>
            <a:fillRect/>
          </a:stretch>
        </p:blipFill>
        <p:spPr>
          <a:xfrm>
            <a:off x="5667137" y="3403997"/>
            <a:ext cx="444341" cy="466011"/>
          </a:xfrm>
          <a:prstGeom prst="rect">
            <a:avLst/>
          </a:prstGeom>
        </p:spPr>
      </p:pic>
      <p:sp>
        <p:nvSpPr>
          <p:cNvPr id="9" name="Text 4"/>
          <p:cNvSpPr/>
          <p:nvPr/>
        </p:nvSpPr>
        <p:spPr>
          <a:xfrm>
            <a:off x="5667137" y="4092178"/>
            <a:ext cx="277749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Activation Steps</a:t>
            </a:r>
            <a:endParaRPr lang="en-US" sz="2187" dirty="0"/>
          </a:p>
        </p:txBody>
      </p:sp>
      <p:sp>
        <p:nvSpPr>
          <p:cNvPr id="10" name="Text 5"/>
          <p:cNvSpPr/>
          <p:nvPr/>
        </p:nvSpPr>
        <p:spPr>
          <a:xfrm>
            <a:off x="5667137" y="4572595"/>
            <a:ext cx="3296007" cy="1066205"/>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Understand the activation process for utilizing new plugins effectively.</a:t>
            </a:r>
            <a:endParaRPr lang="en-US" sz="1750" dirty="0"/>
          </a:p>
        </p:txBody>
      </p:sp>
      <p:pic>
        <p:nvPicPr>
          <p:cNvPr id="11" name="Image 3" descr="preencoded.png"/>
          <p:cNvPicPr>
            <a:picLocks noChangeAspect="1"/>
          </p:cNvPicPr>
          <p:nvPr/>
        </p:nvPicPr>
        <p:blipFill>
          <a:blip r:embed="rId6"/>
          <a:stretch>
            <a:fillRect/>
          </a:stretch>
        </p:blipFill>
        <p:spPr>
          <a:xfrm>
            <a:off x="9296400" y="3403997"/>
            <a:ext cx="444341" cy="444341"/>
          </a:xfrm>
          <a:prstGeom prst="rect">
            <a:avLst/>
          </a:prstGeom>
        </p:spPr>
      </p:pic>
      <p:sp>
        <p:nvSpPr>
          <p:cNvPr id="12" name="Text 6"/>
          <p:cNvSpPr/>
          <p:nvPr/>
        </p:nvSpPr>
        <p:spPr>
          <a:xfrm>
            <a:off x="9296400" y="4070509"/>
            <a:ext cx="3296007" cy="694373"/>
          </a:xfrm>
          <a:prstGeom prst="rect">
            <a:avLst/>
          </a:prstGeom>
          <a:noFill/>
          <a:ln/>
        </p:spPr>
        <p:txBody>
          <a:bodyPr wrap="squar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Choosing Compatible Plugins</a:t>
            </a:r>
            <a:endParaRPr lang="en-US" sz="2187" dirty="0"/>
          </a:p>
        </p:txBody>
      </p:sp>
      <p:sp>
        <p:nvSpPr>
          <p:cNvPr id="13" name="Text 7"/>
          <p:cNvSpPr/>
          <p:nvPr/>
        </p:nvSpPr>
        <p:spPr>
          <a:xfrm>
            <a:off x="9296400" y="4898112"/>
            <a:ext cx="3296007" cy="1066205"/>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Identify and select plugins that work harmoniously with your WordPress site.</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pic>
        <p:nvPicPr>
          <p:cNvPr id="5" name="Image 2" descr="preencoded.png"/>
          <p:cNvPicPr>
            <a:picLocks noChangeAspect="1"/>
          </p:cNvPicPr>
          <p:nvPr/>
        </p:nvPicPr>
        <p:blipFill>
          <a:blip r:embed="rId5"/>
          <a:stretch>
            <a:fillRect/>
          </a:stretch>
        </p:blipFill>
        <p:spPr>
          <a:xfrm>
            <a:off x="11250454" y="2948821"/>
            <a:ext cx="3102293" cy="2331839"/>
          </a:xfrm>
          <a:prstGeom prst="rect">
            <a:avLst/>
          </a:prstGeom>
        </p:spPr>
      </p:pic>
      <p:sp>
        <p:nvSpPr>
          <p:cNvPr id="6" name="Text 1"/>
          <p:cNvSpPr/>
          <p:nvPr/>
        </p:nvSpPr>
        <p:spPr>
          <a:xfrm>
            <a:off x="833199" y="1280874"/>
            <a:ext cx="8313658"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Optimizing WordPress for SEO</a:t>
            </a:r>
            <a:endParaRPr lang="en-US" sz="4374" dirty="0"/>
          </a:p>
        </p:txBody>
      </p:sp>
      <p:sp>
        <p:nvSpPr>
          <p:cNvPr id="7" name="Shape 2"/>
          <p:cNvSpPr/>
          <p:nvPr/>
        </p:nvSpPr>
        <p:spPr>
          <a:xfrm>
            <a:off x="1144310" y="2308503"/>
            <a:ext cx="44410" cy="4640223"/>
          </a:xfrm>
          <a:prstGeom prst="roundRect">
            <a:avLst>
              <a:gd name="adj" fmla="val 225151"/>
            </a:avLst>
          </a:prstGeom>
          <a:solidFill>
            <a:srgbClr val="B2D4E5"/>
          </a:solidFill>
          <a:ln/>
        </p:spPr>
      </p:sp>
      <p:sp>
        <p:nvSpPr>
          <p:cNvPr id="8" name="Shape 3"/>
          <p:cNvSpPr/>
          <p:nvPr/>
        </p:nvSpPr>
        <p:spPr>
          <a:xfrm>
            <a:off x="1416427" y="2709803"/>
            <a:ext cx="777597" cy="44410"/>
          </a:xfrm>
          <a:prstGeom prst="roundRect">
            <a:avLst>
              <a:gd name="adj" fmla="val 225151"/>
            </a:avLst>
          </a:prstGeom>
          <a:solidFill>
            <a:srgbClr val="B2D4E5"/>
          </a:solidFill>
          <a:ln/>
        </p:spPr>
      </p:sp>
      <p:sp>
        <p:nvSpPr>
          <p:cNvPr id="9" name="Shape 4"/>
          <p:cNvSpPr/>
          <p:nvPr/>
        </p:nvSpPr>
        <p:spPr>
          <a:xfrm>
            <a:off x="916484" y="2482096"/>
            <a:ext cx="499943" cy="499943"/>
          </a:xfrm>
          <a:prstGeom prst="roundRect">
            <a:avLst>
              <a:gd name="adj" fmla="val 20000"/>
            </a:avLst>
          </a:prstGeom>
          <a:solidFill>
            <a:srgbClr val="CCEEFF"/>
          </a:solidFill>
          <a:ln w="7620">
            <a:solidFill>
              <a:srgbClr val="B2D4E5"/>
            </a:solidFill>
            <a:prstDash val="solid"/>
          </a:ln>
        </p:spPr>
      </p:sp>
      <p:sp>
        <p:nvSpPr>
          <p:cNvPr id="10" name="Text 5"/>
          <p:cNvSpPr/>
          <p:nvPr/>
        </p:nvSpPr>
        <p:spPr>
          <a:xfrm>
            <a:off x="1098768" y="2523768"/>
            <a:ext cx="135374"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11" name="Text 6"/>
          <p:cNvSpPr/>
          <p:nvPr/>
        </p:nvSpPr>
        <p:spPr>
          <a:xfrm>
            <a:off x="2388513" y="2530673"/>
            <a:ext cx="277749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Keyword Research</a:t>
            </a:r>
            <a:endParaRPr lang="en-US" sz="2187" dirty="0"/>
          </a:p>
        </p:txBody>
      </p:sp>
      <p:sp>
        <p:nvSpPr>
          <p:cNvPr id="12" name="Text 7"/>
          <p:cNvSpPr/>
          <p:nvPr/>
        </p:nvSpPr>
        <p:spPr>
          <a:xfrm>
            <a:off x="2388513" y="3011091"/>
            <a:ext cx="7751088" cy="355402"/>
          </a:xfrm>
          <a:prstGeom prst="rect">
            <a:avLst/>
          </a:prstGeom>
          <a:noFill/>
          <a:ln/>
        </p:spPr>
        <p:txBody>
          <a:bodyPr wrap="non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Identify relevant keywords with high search volume and low competition.</a:t>
            </a:r>
            <a:endParaRPr lang="en-US" sz="1750" dirty="0"/>
          </a:p>
        </p:txBody>
      </p:sp>
      <p:sp>
        <p:nvSpPr>
          <p:cNvPr id="13" name="Shape 8"/>
          <p:cNvSpPr/>
          <p:nvPr/>
        </p:nvSpPr>
        <p:spPr>
          <a:xfrm>
            <a:off x="1416427" y="4212134"/>
            <a:ext cx="777597" cy="44410"/>
          </a:xfrm>
          <a:prstGeom prst="roundRect">
            <a:avLst>
              <a:gd name="adj" fmla="val 225151"/>
            </a:avLst>
          </a:prstGeom>
          <a:solidFill>
            <a:srgbClr val="B2D4E5"/>
          </a:solidFill>
          <a:ln/>
        </p:spPr>
      </p:sp>
      <p:sp>
        <p:nvSpPr>
          <p:cNvPr id="14" name="Shape 9"/>
          <p:cNvSpPr/>
          <p:nvPr/>
        </p:nvSpPr>
        <p:spPr>
          <a:xfrm>
            <a:off x="916484" y="3984427"/>
            <a:ext cx="499943" cy="499943"/>
          </a:xfrm>
          <a:prstGeom prst="roundRect">
            <a:avLst>
              <a:gd name="adj" fmla="val 20000"/>
            </a:avLst>
          </a:prstGeom>
          <a:solidFill>
            <a:srgbClr val="CCEEFF"/>
          </a:solidFill>
          <a:ln w="7620">
            <a:solidFill>
              <a:srgbClr val="B2D4E5"/>
            </a:solidFill>
            <a:prstDash val="solid"/>
          </a:ln>
        </p:spPr>
      </p:sp>
      <p:sp>
        <p:nvSpPr>
          <p:cNvPr id="15" name="Text 10"/>
          <p:cNvSpPr/>
          <p:nvPr/>
        </p:nvSpPr>
        <p:spPr>
          <a:xfrm>
            <a:off x="1069360" y="4026098"/>
            <a:ext cx="194072"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6" name="Text 11"/>
          <p:cNvSpPr/>
          <p:nvPr/>
        </p:nvSpPr>
        <p:spPr>
          <a:xfrm>
            <a:off x="2388513" y="4033004"/>
            <a:ext cx="3017044"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On-Page Optimization</a:t>
            </a:r>
            <a:endParaRPr lang="en-US" sz="2187" dirty="0"/>
          </a:p>
        </p:txBody>
      </p:sp>
      <p:sp>
        <p:nvSpPr>
          <p:cNvPr id="17" name="Text 12"/>
          <p:cNvSpPr/>
          <p:nvPr/>
        </p:nvSpPr>
        <p:spPr>
          <a:xfrm>
            <a:off x="2388513" y="4513421"/>
            <a:ext cx="7751088" cy="710803"/>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Optimize title tags, meta descriptions, and content for targeted keywords.</a:t>
            </a:r>
            <a:endParaRPr lang="en-US" sz="1750" dirty="0"/>
          </a:p>
        </p:txBody>
      </p:sp>
      <p:sp>
        <p:nvSpPr>
          <p:cNvPr id="18" name="Shape 13"/>
          <p:cNvSpPr/>
          <p:nvPr/>
        </p:nvSpPr>
        <p:spPr>
          <a:xfrm>
            <a:off x="1416427" y="6069866"/>
            <a:ext cx="777597" cy="44410"/>
          </a:xfrm>
          <a:prstGeom prst="roundRect">
            <a:avLst>
              <a:gd name="adj" fmla="val 225151"/>
            </a:avLst>
          </a:prstGeom>
          <a:solidFill>
            <a:srgbClr val="B2D4E5"/>
          </a:solidFill>
          <a:ln/>
        </p:spPr>
      </p:sp>
      <p:sp>
        <p:nvSpPr>
          <p:cNvPr id="19" name="Shape 14"/>
          <p:cNvSpPr/>
          <p:nvPr/>
        </p:nvSpPr>
        <p:spPr>
          <a:xfrm>
            <a:off x="916484" y="5842159"/>
            <a:ext cx="499943" cy="499943"/>
          </a:xfrm>
          <a:prstGeom prst="roundRect">
            <a:avLst>
              <a:gd name="adj" fmla="val 20000"/>
            </a:avLst>
          </a:prstGeom>
          <a:solidFill>
            <a:srgbClr val="CCEEFF"/>
          </a:solidFill>
          <a:ln w="7620">
            <a:solidFill>
              <a:srgbClr val="B2D4E5"/>
            </a:solidFill>
            <a:prstDash val="solid"/>
          </a:ln>
        </p:spPr>
      </p:sp>
      <p:sp>
        <p:nvSpPr>
          <p:cNvPr id="20" name="Text 15"/>
          <p:cNvSpPr/>
          <p:nvPr/>
        </p:nvSpPr>
        <p:spPr>
          <a:xfrm>
            <a:off x="1066621" y="5883831"/>
            <a:ext cx="199668"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21" name="Text 16"/>
          <p:cNvSpPr/>
          <p:nvPr/>
        </p:nvSpPr>
        <p:spPr>
          <a:xfrm>
            <a:off x="2388513" y="5890736"/>
            <a:ext cx="277749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Link Building</a:t>
            </a:r>
            <a:endParaRPr lang="en-US" sz="2187" dirty="0"/>
          </a:p>
        </p:txBody>
      </p:sp>
      <p:sp>
        <p:nvSpPr>
          <p:cNvPr id="22" name="Text 17"/>
          <p:cNvSpPr/>
          <p:nvPr/>
        </p:nvSpPr>
        <p:spPr>
          <a:xfrm>
            <a:off x="2388513" y="6371153"/>
            <a:ext cx="7751088" cy="355402"/>
          </a:xfrm>
          <a:prstGeom prst="rect">
            <a:avLst/>
          </a:prstGeom>
          <a:noFill/>
          <a:ln/>
        </p:spPr>
        <p:txBody>
          <a:bodyPr wrap="non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Develop a strategy to acquire quality backlinks from reputable websites.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796</Words>
  <Application>Microsoft Office PowerPoint</Application>
  <PresentationFormat>Custom</PresentationFormat>
  <Paragraphs>86</Paragraphs>
  <Slides>13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Eudoxus Sans</vt:lpstr>
      <vt:lpstr>p22-mackinac-pro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Durga rao Chepuri</cp:lastModifiedBy>
  <cp:revision>2</cp:revision>
  <dcterms:created xsi:type="dcterms:W3CDTF">2024-03-15T08:46:46Z</dcterms:created>
  <dcterms:modified xsi:type="dcterms:W3CDTF">2024-03-15T09:24:23Z</dcterms:modified>
</cp:coreProperties>
</file>